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6" r:id="rId2"/>
    <p:sldId id="304" r:id="rId3"/>
    <p:sldId id="307" r:id="rId4"/>
    <p:sldId id="309" r:id="rId5"/>
    <p:sldId id="308" r:id="rId6"/>
    <p:sldId id="286" r:id="rId7"/>
    <p:sldId id="313" r:id="rId8"/>
    <p:sldId id="314" r:id="rId9"/>
    <p:sldId id="279" r:id="rId10"/>
    <p:sldId id="280" r:id="rId11"/>
    <p:sldId id="285" r:id="rId12"/>
    <p:sldId id="282" r:id="rId13"/>
    <p:sldId id="283" r:id="rId14"/>
    <p:sldId id="317" r:id="rId15"/>
    <p:sldId id="316" r:id="rId16"/>
    <p:sldId id="315" r:id="rId17"/>
    <p:sldId id="284" r:id="rId18"/>
    <p:sldId id="281" r:id="rId19"/>
    <p:sldId id="290" r:id="rId20"/>
    <p:sldId id="287" r:id="rId21"/>
    <p:sldId id="293" r:id="rId22"/>
    <p:sldId id="292" r:id="rId23"/>
    <p:sldId id="288" r:id="rId24"/>
    <p:sldId id="294" r:id="rId25"/>
    <p:sldId id="312" r:id="rId26"/>
    <p:sldId id="311" r:id="rId27"/>
    <p:sldId id="302" r:id="rId28"/>
    <p:sldId id="298" r:id="rId29"/>
    <p:sldId id="303" r:id="rId30"/>
    <p:sldId id="291" r:id="rId31"/>
    <p:sldId id="289" r:id="rId32"/>
    <p:sldId id="296" r:id="rId33"/>
    <p:sldId id="310" r:id="rId34"/>
    <p:sldId id="305" r:id="rId35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49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7/19/2016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288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FBDFB-350E-4E6B-AA5E-1A3B922E7671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4529D-8BD1-41A1-83AD-A8F64BCE86F7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5D8F8-413C-4892-8069-2DDA5BAC1040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51B6-0841-4B08-9790-D48A2FC36DA5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E51A7-8EA6-46A2-B37A-D19E83D8AF21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3A11-979E-4CA4-A730-834723F19811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D69-8C34-4962-A68A-20CB9EDF21F0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BE1EA-74F3-4408-98D7-773F75BFB352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EA76C-6FCF-499F-A701-E6C1E3328522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95776-60D7-43AD-A874-A71C1367865E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1912-696F-48D0-ACA8-75CB74E7B12C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533C2-251B-4FF1-AF5D-6D35FC0812DA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6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1.png"/><Relationship Id="rId4" Type="http://schemas.openxmlformats.org/officeDocument/2006/relationships/image" Target="../media/image2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0.png"/><Relationship Id="rId7" Type="http://schemas.openxmlformats.org/officeDocument/2006/relationships/image" Target="../media/image3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61159" y="4534101"/>
            <a:ext cx="2520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Session 10</a:t>
            </a:r>
          </a:p>
          <a:p>
            <a:pPr algn="ctr"/>
            <a:r>
              <a:rPr lang="en-US" dirty="0"/>
              <a:t>Equilibrium Simulation, Functional Equations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11" y="783949"/>
            <a:ext cx="4399962" cy="22534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7837" y="2037842"/>
            <a:ext cx="3261090" cy="2810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348" y="4712277"/>
            <a:ext cx="2447925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618" y="4431247"/>
            <a:ext cx="2521527" cy="16705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50296" y="2494684"/>
            <a:ext cx="317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Advanced</a:t>
            </a:r>
          </a:p>
          <a:p>
            <a:pPr algn="ctr"/>
            <a:r>
              <a:rPr lang="en-US" sz="2400" b="1" dirty="0"/>
              <a:t>Scientific Computing</a:t>
            </a:r>
          </a:p>
          <a:p>
            <a:pPr algn="ctr"/>
            <a:r>
              <a:rPr lang="en-US" sz="2400" b="1" dirty="0"/>
              <a:t>(SciComp 201)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40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Ensemble</a:t>
            </a: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3185585" y="4530881"/>
            <a:ext cx="874281" cy="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48148" y="4346525"/>
            <a:ext cx="53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766086" y="4530881"/>
            <a:ext cx="929959" cy="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790654" y="3864077"/>
            <a:ext cx="877531" cy="457200"/>
            <a:chOff x="628650" y="3052916"/>
            <a:chExt cx="877531" cy="457200"/>
          </a:xfrm>
        </p:grpSpPr>
        <p:sp>
          <p:nvSpPr>
            <p:cNvPr id="17" name="TextBox 16"/>
            <p:cNvSpPr txBox="1"/>
            <p:nvPr/>
          </p:nvSpPr>
          <p:spPr>
            <a:xfrm>
              <a:off x="628650" y="3096850"/>
              <a:ext cx="877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1379439" y="3052916"/>
              <a:ext cx="1383" cy="4572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1773866" y="3864077"/>
            <a:ext cx="2286000" cy="4572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7" name="Group 76"/>
          <p:cNvGrpSpPr/>
          <p:nvPr/>
        </p:nvGrpSpPr>
        <p:grpSpPr>
          <a:xfrm>
            <a:off x="770972" y="1578231"/>
            <a:ext cx="877531" cy="2286001"/>
            <a:chOff x="628650" y="2208726"/>
            <a:chExt cx="877531" cy="2286001"/>
          </a:xfrm>
        </p:grpSpPr>
        <p:sp>
          <p:nvSpPr>
            <p:cNvPr id="84" name="TextBox 83"/>
            <p:cNvSpPr txBox="1"/>
            <p:nvPr/>
          </p:nvSpPr>
          <p:spPr>
            <a:xfrm>
              <a:off x="628650" y="3096850"/>
              <a:ext cx="877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15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 flipV="1">
              <a:off x="1399258" y="2208726"/>
              <a:ext cx="0" cy="22860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 rot="16200000">
            <a:off x="859466" y="2492477"/>
            <a:ext cx="2286000" cy="4572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231065" y="3406877"/>
            <a:ext cx="2286000" cy="4572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rot="16200000">
            <a:off x="1317071" y="2035277"/>
            <a:ext cx="2286000" cy="4572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886791" y="4512506"/>
            <a:ext cx="877531" cy="369332"/>
            <a:chOff x="2312219" y="2884582"/>
            <a:chExt cx="877531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2312219" y="2884582"/>
              <a:ext cx="877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2509553" y="2884582"/>
              <a:ext cx="481646" cy="4836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16-Point Star 30"/>
          <p:cNvSpPr/>
          <p:nvPr/>
        </p:nvSpPr>
        <p:spPr>
          <a:xfrm rot="16200000">
            <a:off x="2514280" y="3169553"/>
            <a:ext cx="228600" cy="228600"/>
          </a:xfrm>
          <a:prstGeom prst="star1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172052" y="2361707"/>
            <a:ext cx="10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(6.0, 7.5)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2714558" y="2671175"/>
            <a:ext cx="564418" cy="486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662687" y="1601919"/>
                <a:ext cx="2721771" cy="45243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Before</a:t>
                </a:r>
                <a:r>
                  <a:rPr lang="en-US" sz="2400" dirty="0"/>
                  <a:t> adding next ensemble, </a:t>
                </a:r>
                <a:r>
                  <a:rPr lang="en-US" sz="2400" b="1" dirty="0"/>
                  <a:t>move</a:t>
                </a:r>
                <a:r>
                  <a:rPr lang="en-US" sz="2400" dirty="0"/>
                  <a:t> each existing block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effect is to move all </a:t>
                </a:r>
                <a:r>
                  <a:rPr lang="en-US" sz="2400" u="sng" dirty="0"/>
                  <a:t>existing</a:t>
                </a:r>
                <a:r>
                  <a:rPr lang="en-US" sz="2400" dirty="0"/>
                  <a:t> blocks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upwards and to the right</a:t>
                </a:r>
                <a:r>
                  <a:rPr lang="en-US" sz="2400" dirty="0"/>
                  <a:t>, </a:t>
                </a:r>
                <a:r>
                  <a:rPr lang="en-US" sz="2400" i="1" dirty="0"/>
                  <a:t>before</a:t>
                </a:r>
                <a:r>
                  <a:rPr lang="en-US" sz="2400" dirty="0"/>
                  <a:t> the next iteration.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=+3,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687" y="1601919"/>
                <a:ext cx="2721771" cy="4524315"/>
              </a:xfrm>
              <a:prstGeom prst="rect">
                <a:avLst/>
              </a:prstGeom>
              <a:blipFill>
                <a:blip r:embed="rId2"/>
                <a:stretch>
                  <a:fillRect l="-3348" t="-941" r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17" y="5169721"/>
            <a:ext cx="3019048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8400" y="1312606"/>
            <a:ext cx="3650226" cy="1983659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How many 2-block ensembles can be balanced on a </a:t>
            </a:r>
            <a:r>
              <a:rPr lang="en-US" sz="3200" u="sng" dirty="0">
                <a:latin typeface="+mn-lt"/>
              </a:rPr>
              <a:t>vertical</a:t>
            </a:r>
            <a:r>
              <a:rPr lang="en-US" sz="3200" dirty="0">
                <a:latin typeface="+mn-lt"/>
              </a:rPr>
              <a:t> base?</a:t>
            </a:r>
          </a:p>
        </p:txBody>
      </p:sp>
      <p:sp>
        <p:nvSpPr>
          <p:cNvPr id="30" name="Rectangle 29"/>
          <p:cNvSpPr/>
          <p:nvPr/>
        </p:nvSpPr>
        <p:spPr>
          <a:xfrm rot="16200000">
            <a:off x="822594" y="1998406"/>
            <a:ext cx="2286000" cy="4572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194193" y="2912806"/>
            <a:ext cx="2286000" cy="4572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rot="16200000">
            <a:off x="1280199" y="1541206"/>
            <a:ext cx="2286000" cy="4572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 rot="5400000">
            <a:off x="1997783" y="4748669"/>
            <a:ext cx="2286000" cy="4572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49626" y="4561770"/>
            <a:ext cx="2772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Try this now with your blocks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36994" y="4025999"/>
            <a:ext cx="2293780" cy="369332"/>
            <a:chOff x="1747718" y="3915696"/>
            <a:chExt cx="2293780" cy="369332"/>
          </a:xfrm>
        </p:grpSpPr>
        <p:cxnSp>
          <p:nvCxnSpPr>
            <p:cNvPr id="11" name="Straight Arrow Connector 10"/>
            <p:cNvCxnSpPr>
              <a:stCxn id="12" idx="3"/>
            </p:cNvCxnSpPr>
            <p:nvPr/>
          </p:nvCxnSpPr>
          <p:spPr>
            <a:xfrm flipV="1">
              <a:off x="3167217" y="4100052"/>
              <a:ext cx="874281" cy="3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1747718" y="4100052"/>
              <a:ext cx="929959" cy="3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629780" y="3915696"/>
              <a:ext cx="537437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15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1736994" y="3370006"/>
            <a:ext cx="2286000" cy="457200"/>
          </a:xfrm>
          <a:prstGeom prst="rect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Elbow Connector 16"/>
          <p:cNvCxnSpPr>
            <a:stCxn id="2" idx="2"/>
            <a:endCxn id="24" idx="2"/>
          </p:cNvCxnSpPr>
          <p:nvPr/>
        </p:nvCxnSpPr>
        <p:spPr>
          <a:xfrm rot="5400000">
            <a:off x="3942346" y="2266102"/>
            <a:ext cx="1681004" cy="3741330"/>
          </a:xfrm>
          <a:prstGeom prst="bentConnector4">
            <a:avLst>
              <a:gd name="adj1" fmla="val 43200"/>
              <a:gd name="adj2" fmla="val 45009"/>
            </a:avLst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C++ Class Hierarchy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3568" y="3937819"/>
            <a:ext cx="2477730" cy="1400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A block “has-a” center </a:t>
            </a:r>
            <a:r>
              <a:rPr lang="en-US" sz="2000" b="1" i="1" dirty="0">
                <a:solidFill>
                  <a:srgbClr val="FF0000"/>
                </a:solidFill>
              </a:rPr>
              <a:t>(of mass)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A center “is-a” Point2D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67" y="1354979"/>
            <a:ext cx="3623739" cy="2106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769" y="2977302"/>
            <a:ext cx="4863258" cy="260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94470" y="5048862"/>
            <a:ext cx="1821427" cy="216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4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09" y="1793046"/>
            <a:ext cx="5314286" cy="3247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C++ Class Hierarchy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94619" y="4525294"/>
            <a:ext cx="2359741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15897" y="2016472"/>
            <a:ext cx="2544096" cy="140038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BlockList “has-a” vector of Blocks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BlockList “has-a” center </a:t>
            </a:r>
            <a:r>
              <a:rPr lang="en-US" sz="2000" b="1" i="1" dirty="0">
                <a:solidFill>
                  <a:srgbClr val="FF0000"/>
                </a:solidFill>
              </a:rPr>
              <a:t>(of mass)</a:t>
            </a:r>
          </a:p>
        </p:txBody>
      </p:sp>
      <p:sp>
        <p:nvSpPr>
          <p:cNvPr id="8" name="Rectangle 7"/>
          <p:cNvSpPr/>
          <p:nvPr/>
        </p:nvSpPr>
        <p:spPr>
          <a:xfrm>
            <a:off x="1194619" y="4039419"/>
            <a:ext cx="1710813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3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Header and Source File Dependency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46240" y="1575507"/>
            <a:ext cx="311190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nsolas" panose="020B0609020204030204" pitchFamily="49" charset="0"/>
              </a:rPr>
              <a:t>stdafx.h</a:t>
            </a:r>
            <a:endParaRPr lang="en-US" b="1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MSFT Precompiled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std</a:t>
            </a:r>
            <a:r>
              <a:rPr lang="en-US" dirty="0"/>
              <a:t>:: Libraries (&lt;vector&gt;)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 ROOT declarations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#pragma once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272" y="1575507"/>
            <a:ext cx="311190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nsolas" panose="020B0609020204030204" pitchFamily="49" charset="0"/>
              </a:rPr>
              <a:t>Blocks.h</a:t>
            </a:r>
            <a:endParaRPr lang="en-US" b="1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class </a:t>
            </a:r>
            <a:r>
              <a:rPr lang="en-US" i="1" dirty="0"/>
              <a:t>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Point2D, Block, </a:t>
            </a:r>
            <a:r>
              <a:rPr lang="en-US" b="1" dirty="0" err="1">
                <a:solidFill>
                  <a:srgbClr val="7030A0"/>
                </a:solidFill>
              </a:rPr>
              <a:t>BlockList</a:t>
            </a:r>
            <a:endParaRPr lang="en-US" b="1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using namespace</a:t>
            </a:r>
            <a:r>
              <a:rPr lang="en-US" dirty="0"/>
              <a:t> </a:t>
            </a:r>
            <a:r>
              <a:rPr lang="en-US" b="1" dirty="0" err="1"/>
              <a:t>std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#pragma once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46239" y="3525273"/>
            <a:ext cx="311190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Blocks.cpp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Implements custom classes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Point2D, Block, </a:t>
            </a:r>
            <a:r>
              <a:rPr lang="en-US" b="1" dirty="0" err="1">
                <a:solidFill>
                  <a:srgbClr val="7030A0"/>
                </a:solidFill>
              </a:rPr>
              <a:t>BlockList</a:t>
            </a:r>
            <a:endParaRPr lang="en-US" b="1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using namespace</a:t>
            </a:r>
            <a:r>
              <a:rPr lang="en-US" dirty="0"/>
              <a:t> </a:t>
            </a:r>
            <a:r>
              <a:rPr lang="en-US" b="1" dirty="0" err="1"/>
              <a:t>std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1272" y="3528495"/>
            <a:ext cx="311190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JengaCantilever.cpp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a </a:t>
            </a:r>
            <a:r>
              <a:rPr lang="en-US" b="1" dirty="0" err="1">
                <a:solidFill>
                  <a:srgbClr val="7030A0"/>
                </a:solidFill>
              </a:rPr>
              <a:t>BlockList</a:t>
            </a:r>
            <a:r>
              <a:rPr lang="en-US" b="1" dirty="0">
                <a:solidFill>
                  <a:srgbClr val="7030A0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using namespace</a:t>
            </a:r>
            <a:r>
              <a:rPr lang="en-US" dirty="0"/>
              <a:t> </a:t>
            </a:r>
            <a:r>
              <a:rPr lang="en-US" b="1" dirty="0" err="1"/>
              <a:t>std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Waits for keypress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2357" y="5498634"/>
            <a:ext cx="333559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JengaCantilever.EXE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Windows Console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by Visual Studio debugger</a:t>
            </a:r>
          </a:p>
        </p:txBody>
      </p:sp>
      <p:cxnSp>
        <p:nvCxnSpPr>
          <p:cNvPr id="14" name="Elbow Connector 13"/>
          <p:cNvCxnSpPr>
            <a:stCxn id="5" idx="1"/>
            <a:endCxn id="10" idx="1"/>
          </p:cNvCxnSpPr>
          <p:nvPr/>
        </p:nvCxnSpPr>
        <p:spPr>
          <a:xfrm rot="10800000" flipV="1">
            <a:off x="1246240" y="2314170"/>
            <a:ext cx="1" cy="1811267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9" idx="2"/>
            <a:endCxn id="10" idx="0"/>
          </p:cNvCxnSpPr>
          <p:nvPr/>
        </p:nvCxnSpPr>
        <p:spPr>
          <a:xfrm rot="5400000">
            <a:off x="4323492" y="1531538"/>
            <a:ext cx="472438" cy="351503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5" idx="3"/>
            <a:endCxn id="11" idx="1"/>
          </p:cNvCxnSpPr>
          <p:nvPr/>
        </p:nvCxnSpPr>
        <p:spPr>
          <a:xfrm>
            <a:off x="4358149" y="2314171"/>
            <a:ext cx="403123" cy="1952988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9" idx="3"/>
            <a:endCxn id="11" idx="3"/>
          </p:cNvCxnSpPr>
          <p:nvPr/>
        </p:nvCxnSpPr>
        <p:spPr>
          <a:xfrm>
            <a:off x="7873181" y="2314171"/>
            <a:ext cx="12700" cy="1952988"/>
          </a:xfrm>
          <a:prstGeom prst="bentConnector3">
            <a:avLst>
              <a:gd name="adj1" fmla="val 180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0" idx="2"/>
            <a:endCxn id="12" idx="1"/>
          </p:cNvCxnSpPr>
          <p:nvPr/>
        </p:nvCxnSpPr>
        <p:spPr>
          <a:xfrm rot="16200000" flipH="1">
            <a:off x="2344927" y="5182868"/>
            <a:ext cx="1234697" cy="32016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11" idx="2"/>
            <a:endCxn id="12" idx="0"/>
          </p:cNvCxnSpPr>
          <p:nvPr/>
        </p:nvCxnSpPr>
        <p:spPr>
          <a:xfrm rot="5400000">
            <a:off x="5307286" y="4488692"/>
            <a:ext cx="492811" cy="15270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40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4" y="848032"/>
            <a:ext cx="4619009" cy="53324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79025" y="781664"/>
            <a:ext cx="321514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C++ Idioms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Scope Resolution ::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Default Constructor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Operator </a:t>
            </a:r>
            <a:r>
              <a:rPr lang="en-US" sz="2400" b="1" dirty="0">
                <a:solidFill>
                  <a:srgbClr val="0070C0"/>
                </a:solidFill>
              </a:rPr>
              <a:t>new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~ Destructor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Operator </a:t>
            </a:r>
            <a:r>
              <a:rPr lang="en-US" sz="2400" b="1" dirty="0">
                <a:solidFill>
                  <a:srgbClr val="0070C0"/>
                </a:solidFill>
              </a:rPr>
              <a:t>delete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vector </a:t>
            </a:r>
            <a:r>
              <a:rPr lang="en-US" sz="2400" b="1" dirty="0"/>
              <a:t>clear()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vector </a:t>
            </a:r>
            <a:r>
              <a:rPr lang="en-US" sz="2400" b="1" dirty="0"/>
              <a:t>size()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vector </a:t>
            </a:r>
            <a:r>
              <a:rPr lang="en-US" sz="2400" b="1" dirty="0" err="1"/>
              <a:t>push_back</a:t>
            </a:r>
            <a:r>
              <a:rPr lang="en-US" sz="2400" b="1" dirty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range-based </a:t>
            </a:r>
            <a:r>
              <a:rPr lang="en-US" sz="2400" b="1" dirty="0">
                <a:solidFill>
                  <a:srgbClr val="0070C0"/>
                </a:solidFill>
              </a:rPr>
              <a:t>for()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&amp; references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* pointers</a:t>
            </a:r>
          </a:p>
        </p:txBody>
      </p:sp>
    </p:spTree>
    <p:extLst>
      <p:ext uri="{BB962C8B-B14F-4D97-AF65-F5344CB8AC3E}">
        <p14:creationId xmlns:p14="http://schemas.microsoft.com/office/powerpoint/2010/main" val="287373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Center of Mass is a Mean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714" y="1727042"/>
            <a:ext cx="4628571" cy="40380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13702" y="3698613"/>
            <a:ext cx="2971801" cy="512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770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while()</a:t>
            </a:r>
            <a:r>
              <a:rPr lang="en-US" sz="3200" dirty="0">
                <a:latin typeface="+mn-lt"/>
              </a:rPr>
              <a:t> Loop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28650" y="1468581"/>
            <a:ext cx="4495238" cy="4971429"/>
            <a:chOff x="2324381" y="1567484"/>
            <a:chExt cx="4495238" cy="49714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4381" y="1567484"/>
              <a:ext cx="4495238" cy="497142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721076" y="3776043"/>
              <a:ext cx="3193027" cy="2728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999277" y="946547"/>
            <a:ext cx="2743199" cy="5493463"/>
            <a:chOff x="1736994" y="626806"/>
            <a:chExt cx="2743199" cy="5493463"/>
          </a:xfrm>
        </p:grpSpPr>
        <p:sp>
          <p:nvSpPr>
            <p:cNvPr id="9" name="Rectangle 8"/>
            <p:cNvSpPr/>
            <p:nvPr/>
          </p:nvSpPr>
          <p:spPr>
            <a:xfrm>
              <a:off x="1736994" y="3370006"/>
              <a:ext cx="22860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822594" y="1998406"/>
              <a:ext cx="22860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94193" y="2912806"/>
              <a:ext cx="22860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1280199" y="1541206"/>
              <a:ext cx="22860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1997783" y="4748669"/>
              <a:ext cx="22860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747718" y="3915696"/>
              <a:ext cx="2293780" cy="369332"/>
              <a:chOff x="1747718" y="3915696"/>
              <a:chExt cx="2293780" cy="369332"/>
            </a:xfrm>
          </p:grpSpPr>
          <p:cxnSp>
            <p:nvCxnSpPr>
              <p:cNvPr id="15" name="Straight Arrow Connector 14"/>
              <p:cNvCxnSpPr>
                <a:stCxn id="17" idx="3"/>
              </p:cNvCxnSpPr>
              <p:nvPr/>
            </p:nvCxnSpPr>
            <p:spPr>
              <a:xfrm flipV="1">
                <a:off x="3167217" y="4100052"/>
                <a:ext cx="874281" cy="31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 flipV="1">
                <a:off x="1747718" y="4100052"/>
                <a:ext cx="929959" cy="31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2629780" y="3915696"/>
                <a:ext cx="537437" cy="36933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3145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3113" y="365799"/>
            <a:ext cx="277472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14</a:t>
            </a:r>
            <a:r>
              <a:rPr lang="en-US" sz="3200" dirty="0">
                <a:latin typeface="+mn-lt"/>
              </a:rPr>
              <a:t> Block Jenga Cantilever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85" y="2115476"/>
            <a:ext cx="6998430" cy="318657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003279" y="3972792"/>
            <a:ext cx="264246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2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6527" y="761985"/>
            <a:ext cx="277472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14</a:t>
            </a:r>
            <a:r>
              <a:rPr lang="en-US" sz="3200" dirty="0">
                <a:latin typeface="+mn-lt"/>
              </a:rPr>
              <a:t> Block Jenga Cantilever</a:t>
            </a: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930034" y="479323"/>
            <a:ext cx="3671017" cy="5673853"/>
            <a:chOff x="1930034" y="-1054509"/>
            <a:chExt cx="5028793" cy="7772401"/>
          </a:xfrm>
        </p:grpSpPr>
        <p:sp>
          <p:nvSpPr>
            <p:cNvPr id="5" name="Rectangle 4"/>
            <p:cNvSpPr/>
            <p:nvPr/>
          </p:nvSpPr>
          <p:spPr>
            <a:xfrm>
              <a:off x="1930034" y="3974691"/>
              <a:ext cx="22860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 rot="16200000">
              <a:off x="1015634" y="2603091"/>
              <a:ext cx="22860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387233" y="3517491"/>
              <a:ext cx="22860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1473239" y="2145891"/>
              <a:ext cx="22860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2844434" y="5346292"/>
              <a:ext cx="22860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47987" y="3060291"/>
              <a:ext cx="22860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 rot="16200000">
              <a:off x="1933993" y="1688691"/>
              <a:ext cx="22860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01228" y="2603091"/>
              <a:ext cx="22860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 rot="16200000">
              <a:off x="2387234" y="1231491"/>
              <a:ext cx="22860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758972" y="2145891"/>
              <a:ext cx="22860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2844978" y="774291"/>
              <a:ext cx="22860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218599" y="1688690"/>
              <a:ext cx="22860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 rot="16200000">
              <a:off x="3304605" y="317090"/>
              <a:ext cx="22860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72827" y="1231491"/>
              <a:ext cx="22860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 rot="16200000">
              <a:off x="3758833" y="-140109"/>
              <a:ext cx="2286000" cy="45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16-Point Star 30"/>
          <p:cNvSpPr/>
          <p:nvPr/>
        </p:nvSpPr>
        <p:spPr>
          <a:xfrm rot="16200000">
            <a:off x="3325577" y="2691662"/>
            <a:ext cx="228600" cy="228600"/>
          </a:xfrm>
          <a:prstGeom prst="star1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435346" y="3571931"/>
            <a:ext cx="14324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(13.5, 15.0)</a:t>
            </a:r>
          </a:p>
        </p:txBody>
      </p:sp>
      <p:cxnSp>
        <p:nvCxnSpPr>
          <p:cNvPr id="33" name="Straight Arrow Connector 32"/>
          <p:cNvCxnSpPr>
            <a:endCxn id="31" idx="8"/>
          </p:cNvCxnSpPr>
          <p:nvPr/>
        </p:nvCxnSpPr>
        <p:spPr>
          <a:xfrm flipH="1" flipV="1">
            <a:off x="3520700" y="2886785"/>
            <a:ext cx="1847713" cy="8111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38373" y="914400"/>
            <a:ext cx="0" cy="5552768"/>
          </a:xfrm>
          <a:prstGeom prst="line">
            <a:avLst/>
          </a:prstGeom>
          <a:ln w="381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8413" y="4317517"/>
            <a:ext cx="3321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center-of-mass in the x dimension must be less than 15.0 which is the rightmost edge of the vertical base block, otherwise the bottommost horizontal block would be unsupported</a:t>
            </a:r>
          </a:p>
        </p:txBody>
      </p:sp>
      <p:cxnSp>
        <p:nvCxnSpPr>
          <p:cNvPr id="38" name="Straight Connector 37"/>
          <p:cNvCxnSpPr>
            <a:stCxn id="41" idx="2"/>
          </p:cNvCxnSpPr>
          <p:nvPr/>
        </p:nvCxnSpPr>
        <p:spPr>
          <a:xfrm>
            <a:off x="1923680" y="821079"/>
            <a:ext cx="1" cy="5342014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1923680" y="6145175"/>
            <a:ext cx="3119874" cy="8001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678485" y="451747"/>
            <a:ext cx="49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y+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944957" y="5947192"/>
            <a:ext cx="49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x+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05761" y="6335059"/>
            <a:ext cx="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(0,0)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1617864" y="6173387"/>
            <a:ext cx="278379" cy="18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5" idx="3"/>
          </p:cNvCxnSpPr>
          <p:nvPr/>
        </p:nvCxnSpPr>
        <p:spPr>
          <a:xfrm flipH="1" flipV="1">
            <a:off x="3598813" y="4317517"/>
            <a:ext cx="1836533" cy="747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046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More practice with the </a:t>
            </a:r>
            <a:r>
              <a:rPr lang="en-US" sz="2400" b="1" dirty="0">
                <a:solidFill>
                  <a:srgbClr val="0070C0"/>
                </a:solidFill>
              </a:rPr>
              <a:t>for()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while() </a:t>
            </a:r>
            <a:r>
              <a:rPr lang="en-US" sz="2400" dirty="0"/>
              <a:t>loop constructs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C++ </a:t>
            </a:r>
            <a:r>
              <a:rPr lang="en-US" sz="2400" b="1" dirty="0">
                <a:solidFill>
                  <a:srgbClr val="0070C0"/>
                </a:solidFill>
              </a:rPr>
              <a:t>class</a:t>
            </a:r>
            <a:r>
              <a:rPr lang="en-US" sz="2400" dirty="0"/>
              <a:t> idiom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“</a:t>
            </a:r>
            <a:r>
              <a:rPr lang="en-US" sz="2400" dirty="0">
                <a:solidFill>
                  <a:srgbClr val="FF0000"/>
                </a:solidFill>
              </a:rPr>
              <a:t>is-a</a:t>
            </a:r>
            <a:r>
              <a:rPr lang="en-US" sz="2400" dirty="0"/>
              <a:t>” and “</a:t>
            </a:r>
            <a:r>
              <a:rPr lang="en-US" sz="2400" dirty="0">
                <a:solidFill>
                  <a:srgbClr val="FF0000"/>
                </a:solidFill>
              </a:rPr>
              <a:t>has-a</a:t>
            </a:r>
            <a:r>
              <a:rPr lang="en-US" sz="2400" dirty="0"/>
              <a:t>” class relationships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a collection of objects using the </a:t>
            </a:r>
            <a:r>
              <a:rPr lang="en-US" sz="2400" b="1" dirty="0">
                <a:solidFill>
                  <a:srgbClr val="0070C0"/>
                </a:solidFill>
              </a:rPr>
              <a:t>vector&lt;&gt;</a:t>
            </a:r>
            <a:r>
              <a:rPr lang="en-US" sz="2400" dirty="0"/>
              <a:t> template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 </a:t>
            </a:r>
            <a:r>
              <a:rPr lang="en-US" sz="2400" b="1" dirty="0">
                <a:solidFill>
                  <a:srgbClr val="00B050"/>
                </a:solidFill>
              </a:rPr>
              <a:t>functional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center of mass of a </a:t>
            </a:r>
            <a:r>
              <a:rPr lang="en-US" sz="2400" b="1" dirty="0">
                <a:solidFill>
                  <a:srgbClr val="7030A0"/>
                </a:solidFill>
              </a:rPr>
              <a:t>Jenga</a:t>
            </a:r>
            <a:r>
              <a:rPr lang="en-US" sz="2400" dirty="0"/>
              <a:t> pile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the construction of a </a:t>
            </a:r>
            <a:r>
              <a:rPr lang="en-US" sz="2400" i="1" dirty="0"/>
              <a:t>cantilever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58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859" y="1007117"/>
            <a:ext cx="5349234" cy="534923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9289" y="1619412"/>
            <a:ext cx="277472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14</a:t>
            </a:r>
            <a:r>
              <a:rPr lang="en-US" sz="3200" dirty="0">
                <a:latin typeface="+mn-lt"/>
              </a:rPr>
              <a:t> Block Jenga Cantilever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58872" y="3681734"/>
            <a:ext cx="20555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Can we </a:t>
            </a:r>
            <a:r>
              <a:rPr lang="en-US" sz="2000" i="1" dirty="0"/>
              <a:t>simulate</a:t>
            </a:r>
            <a:r>
              <a:rPr lang="en-US" sz="2000" dirty="0"/>
              <a:t> the construction of a </a:t>
            </a:r>
            <a:r>
              <a:rPr lang="en-US" sz="2000" b="1" dirty="0">
                <a:solidFill>
                  <a:srgbClr val="FF0000"/>
                </a:solidFill>
              </a:rPr>
              <a:t>15</a:t>
            </a:r>
            <a:r>
              <a:rPr lang="en-US" sz="2000" dirty="0"/>
              <a:t> block Jenga cantilever?</a:t>
            </a:r>
          </a:p>
        </p:txBody>
      </p:sp>
    </p:spTree>
    <p:extLst>
      <p:ext uri="{BB962C8B-B14F-4D97-AF65-F5344CB8AC3E}">
        <p14:creationId xmlns:p14="http://schemas.microsoft.com/office/powerpoint/2010/main" val="122372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81" y="804108"/>
            <a:ext cx="4611699" cy="55522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5911" y="2396612"/>
            <a:ext cx="3082412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5738" y="745957"/>
            <a:ext cx="2916313" cy="1529369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Lab 2</a:t>
            </a:r>
            <a:br>
              <a:rPr lang="en-US" sz="3200" dirty="0">
                <a:latin typeface="+mn-lt"/>
              </a:rPr>
            </a:br>
            <a:r>
              <a:rPr lang="en-US" sz="3200" b="1" dirty="0">
                <a:solidFill>
                  <a:srgbClr val="FF0000"/>
                </a:solidFill>
                <a:latin typeface="+mn-lt"/>
              </a:rPr>
              <a:t>15</a:t>
            </a:r>
            <a:r>
              <a:rPr lang="en-US" sz="3200" dirty="0">
                <a:latin typeface="+mn-lt"/>
              </a:rPr>
              <a:t> Block Jenga Cantilever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57950" y="2654709"/>
            <a:ext cx="173837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Add this line of code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041058" y="2514600"/>
            <a:ext cx="2416893" cy="3687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657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3113" y="365799"/>
            <a:ext cx="277472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15</a:t>
            </a:r>
            <a:r>
              <a:rPr lang="en-US" sz="3200" dirty="0">
                <a:latin typeface="+mn-lt"/>
              </a:rPr>
              <a:t> Block Jenga Cantilever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56" y="1891637"/>
            <a:ext cx="7194888" cy="344727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016182" y="3940169"/>
            <a:ext cx="2872908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35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31824" y="1612038"/>
            <a:ext cx="277472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15</a:t>
            </a:r>
            <a:r>
              <a:rPr lang="en-US" sz="3200" dirty="0">
                <a:latin typeface="+mn-lt"/>
              </a:rPr>
              <a:t> Block Jenga Cantilever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593" y="813819"/>
            <a:ext cx="5225645" cy="5225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0301" y="3573628"/>
            <a:ext cx="2772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Try this now with your blocks</a:t>
            </a:r>
          </a:p>
        </p:txBody>
      </p:sp>
    </p:spTree>
    <p:extLst>
      <p:ext uri="{BB962C8B-B14F-4D97-AF65-F5344CB8AC3E}">
        <p14:creationId xmlns:p14="http://schemas.microsoft.com/office/powerpoint/2010/main" val="1242417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</a:t>
            </a:r>
          </a:p>
        </p:txBody>
      </p:sp>
      <p:sp>
        <p:nvSpPr>
          <p:cNvPr id="98" name="Slide Number Placeholder 9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52475" y="1912702"/>
                <a:ext cx="7464351" cy="614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𝑃𝑖𝑙𝑒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𝐶𝑒𝑛𝑡𝑒𝑟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𝑀𝑎𝑠𝑠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𝑏𝑙𝑜𝑐𝑘𝑠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𝐶𝑜𝑜𝑟𝑑𝑖𝑛𝑎𝑡𝑒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𝑜𝑓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𝐶𝑜𝑟𝑛𝑒𝑟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𝑜𝑓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𝐵𝑙𝑜𝑐𝑘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𝐵𝑙𝑜𝑐𝑘𝑠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" y="1912702"/>
                <a:ext cx="7464351" cy="6149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28717" y="2944685"/>
                <a:ext cx="317574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717" y="2944685"/>
                <a:ext cx="3175741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39961" y="3855790"/>
                <a:ext cx="592899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961" y="3855790"/>
                <a:ext cx="5928994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18620" y="4766895"/>
                <a:ext cx="375346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620" y="4766895"/>
                <a:ext cx="3753463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391847" y="5553476"/>
                <a:ext cx="385862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847" y="5553476"/>
                <a:ext cx="385862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8377" y="4127834"/>
                <a:ext cx="1762432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Moving all blocks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moves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77" y="4127834"/>
                <a:ext cx="1762432" cy="923330"/>
              </a:xfrm>
              <a:prstGeom prst="rect">
                <a:avLst/>
              </a:prstGeom>
              <a:blipFill>
                <a:blip r:embed="rId7"/>
                <a:stretch>
                  <a:fillRect l="-344" t="-2597" b="-84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1681316" y="5117690"/>
            <a:ext cx="1349478" cy="5848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9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6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 – 14 Block Cantilever</a:t>
            </a:r>
          </a:p>
        </p:txBody>
      </p:sp>
      <p:sp>
        <p:nvSpPr>
          <p:cNvPr id="98" name="Slide Number Placeholder 9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40077" y="3278225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077" y="3278225"/>
                <a:ext cx="181139" cy="276999"/>
              </a:xfrm>
              <a:prstGeom prst="rect">
                <a:avLst/>
              </a:prstGeom>
              <a:blipFill>
                <a:blip r:embed="rId2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40324" y="3894489"/>
                <a:ext cx="1180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9+6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324" y="3894489"/>
                <a:ext cx="1180644" cy="276999"/>
              </a:xfrm>
              <a:prstGeom prst="rect">
                <a:avLst/>
              </a:prstGeom>
              <a:blipFill>
                <a:blip r:embed="rId3"/>
                <a:stretch>
                  <a:fillRect r="-463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38594" y="4510752"/>
                <a:ext cx="25841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9+6+6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9+6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94" y="4510752"/>
                <a:ext cx="2584105" cy="276999"/>
              </a:xfrm>
              <a:prstGeom prst="rect">
                <a:avLst/>
              </a:prstGeom>
              <a:blipFill>
                <a:blip r:embed="rId4"/>
                <a:stretch>
                  <a:fillRect r="-18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34885" y="5127015"/>
                <a:ext cx="43915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9+6+6+6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9+6+6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9+6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85" y="5127015"/>
                <a:ext cx="4391523" cy="276999"/>
              </a:xfrm>
              <a:prstGeom prst="rect">
                <a:avLst/>
              </a:prstGeom>
              <a:blipFill>
                <a:blip r:embed="rId5"/>
                <a:stretch>
                  <a:fillRect r="-83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929197" y="5743279"/>
                <a:ext cx="66028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9+6+6+6+6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9+6+6+6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9+6+6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9+6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197" y="5743279"/>
                <a:ext cx="6602898" cy="276999"/>
              </a:xfrm>
              <a:prstGeom prst="rect">
                <a:avLst/>
              </a:prstGeom>
              <a:blipFill>
                <a:blip r:embed="rId6"/>
                <a:stretch>
                  <a:fillRect r="-36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80346" y="3232058"/>
            <a:ext cx="95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Blocks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0346" y="3848322"/>
            <a:ext cx="95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Blocks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0346" y="4459487"/>
            <a:ext cx="95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Blocks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0346" y="5080848"/>
            <a:ext cx="95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Blocks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8650" y="5702209"/>
            <a:ext cx="106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Blocks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846062" y="1469273"/>
            <a:ext cx="5437322" cy="1355619"/>
            <a:chOff x="2597826" y="1469273"/>
            <a:chExt cx="5437322" cy="135561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2779959" y="1469273"/>
                  <a:ext cx="5099024" cy="6707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𝑐𝑒𝑛𝑡𝑒𝑟𝑠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2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𝑏𝑙𝑜𝑐𝑘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𝑒𝑛𝑠𝑒𝑚𝑏𝑙𝑒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=7.5+1.5=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9959" y="1469273"/>
                  <a:ext cx="5099024" cy="6707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597826" y="2154131"/>
                  <a:ext cx="5437322" cy="6707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𝑐𝑒𝑛𝑡𝑒𝑟𝑠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𝑎𝑓𝑡𝑒𝑟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𝑚𝑜𝑣𝑖𝑛𝑔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𝑒𝑛𝑠𝑒𝑚𝑏𝑙𝑒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=3+3=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7826" y="2154131"/>
                  <a:ext cx="5437322" cy="6707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31887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 – 14 Block Cantilever</a:t>
            </a:r>
          </a:p>
        </p:txBody>
      </p:sp>
      <p:sp>
        <p:nvSpPr>
          <p:cNvPr id="98" name="Slide Number Placeholder 9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91964" y="2688289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964" y="2688289"/>
                <a:ext cx="181139" cy="276999"/>
              </a:xfrm>
              <a:prstGeom prst="rect">
                <a:avLst/>
              </a:prstGeom>
              <a:blipFill>
                <a:blip r:embed="rId2"/>
                <a:stretch>
                  <a:fillRect l="-34483" r="-3103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92211" y="3304553"/>
                <a:ext cx="1180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9+6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211" y="3304553"/>
                <a:ext cx="1180644" cy="276999"/>
              </a:xfrm>
              <a:prstGeom prst="rect">
                <a:avLst/>
              </a:prstGeom>
              <a:blipFill>
                <a:blip r:embed="rId3"/>
                <a:stretch>
                  <a:fillRect r="-466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90481" y="3920816"/>
                <a:ext cx="25841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9+6+6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9+6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481" y="3920816"/>
                <a:ext cx="2584105" cy="276999"/>
              </a:xfrm>
              <a:prstGeom prst="rect">
                <a:avLst/>
              </a:prstGeom>
              <a:blipFill>
                <a:blip r:embed="rId4"/>
                <a:stretch>
                  <a:fillRect r="-165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86772" y="4537079"/>
                <a:ext cx="43915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9+6+6+6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9+6+6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9+6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772" y="4537079"/>
                <a:ext cx="4391523" cy="276999"/>
              </a:xfrm>
              <a:prstGeom prst="rect">
                <a:avLst/>
              </a:prstGeom>
              <a:blipFill>
                <a:blip r:embed="rId5"/>
                <a:stretch>
                  <a:fillRect r="-83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981084" y="5153343"/>
                <a:ext cx="66028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9+6+6+6+6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9+6+6+6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9+6+6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9+6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084" y="5153343"/>
                <a:ext cx="6602898" cy="276999"/>
              </a:xfrm>
              <a:prstGeom prst="rect">
                <a:avLst/>
              </a:prstGeom>
              <a:blipFill>
                <a:blip r:embed="rId6"/>
                <a:stretch>
                  <a:fillRect r="-36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201994" y="2030957"/>
            <a:ext cx="862780" cy="3450648"/>
            <a:chOff x="486432" y="2620893"/>
            <a:chExt cx="862780" cy="3450648"/>
          </a:xfrm>
        </p:grpSpPr>
        <p:sp>
          <p:nvSpPr>
            <p:cNvPr id="7" name="TextBox 6"/>
            <p:cNvSpPr txBox="1"/>
            <p:nvPr/>
          </p:nvSpPr>
          <p:spPr>
            <a:xfrm>
              <a:off x="680346" y="3232058"/>
              <a:ext cx="514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0346" y="3848322"/>
              <a:ext cx="514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0346" y="4459487"/>
              <a:ext cx="514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0346" y="5080848"/>
              <a:ext cx="514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8651" y="5702209"/>
              <a:ext cx="569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6432" y="2620893"/>
              <a:ext cx="862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# of 6’s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39214" y="2030957"/>
            <a:ext cx="877529" cy="3450648"/>
            <a:chOff x="466839" y="2620893"/>
            <a:chExt cx="877529" cy="3450648"/>
          </a:xfrm>
        </p:grpSpPr>
        <p:sp>
          <p:nvSpPr>
            <p:cNvPr id="26" name="TextBox 25"/>
            <p:cNvSpPr txBox="1"/>
            <p:nvPr/>
          </p:nvSpPr>
          <p:spPr>
            <a:xfrm>
              <a:off x="680346" y="3232058"/>
              <a:ext cx="514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80346" y="3848322"/>
              <a:ext cx="514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80346" y="4459487"/>
              <a:ext cx="514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80346" y="5080848"/>
              <a:ext cx="514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8651" y="5702209"/>
              <a:ext cx="569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6839" y="2620893"/>
              <a:ext cx="877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# of 9’s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029880" y="2030957"/>
                <a:ext cx="2505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𝐶𝑒𝑛𝑡𝑒𝑟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Ensembles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880" y="2030957"/>
                <a:ext cx="2505306" cy="369332"/>
              </a:xfrm>
              <a:prstGeom prst="rect">
                <a:avLst/>
              </a:prstGeom>
              <a:blipFill>
                <a:blip r:embed="rId7"/>
                <a:stretch>
                  <a:fillRect l="-13382" t="-119672" r="-2190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25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 – 14 Block Cantilever</a:t>
            </a:r>
          </a:p>
        </p:txBody>
      </p:sp>
      <p:sp>
        <p:nvSpPr>
          <p:cNvPr id="98" name="Slide Number Placeholder 9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323852" y="2458951"/>
            <a:ext cx="3058979" cy="2907029"/>
            <a:chOff x="3947767" y="2971800"/>
            <a:chExt cx="3058979" cy="29070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636000" y="2971800"/>
                  <a:ext cx="1682512" cy="6279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+6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000" y="2971800"/>
                  <a:ext cx="1682512" cy="62799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691849" y="3996230"/>
                  <a:ext cx="15708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1849" y="3996230"/>
                  <a:ext cx="157081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101" t="-434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042248" y="4669667"/>
                  <a:ext cx="28700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2248" y="4669667"/>
                  <a:ext cx="287001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99" t="-44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947767" y="5343105"/>
                  <a:ext cx="3058979" cy="5357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𝐶𝑒𝑛𝑡𝑒𝑟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𝑀𝑎𝑠𝑠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767" y="5343105"/>
                  <a:ext cx="3058979" cy="53572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extBox 31"/>
          <p:cNvSpPr txBox="1"/>
          <p:nvPr/>
        </p:nvSpPr>
        <p:spPr>
          <a:xfrm>
            <a:off x="2058972" y="2642122"/>
            <a:ext cx="145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Ensemble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058972" y="3258386"/>
            <a:ext cx="1510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Ensemble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058972" y="3869551"/>
            <a:ext cx="145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Ensemble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58972" y="4490912"/>
            <a:ext cx="145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Ensemble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058972" y="5112273"/>
            <a:ext cx="142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Ensemble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201994" y="2030957"/>
            <a:ext cx="862780" cy="3450648"/>
            <a:chOff x="486432" y="2620893"/>
            <a:chExt cx="862780" cy="3450648"/>
          </a:xfrm>
        </p:grpSpPr>
        <p:sp>
          <p:nvSpPr>
            <p:cNvPr id="38" name="TextBox 37"/>
            <p:cNvSpPr txBox="1"/>
            <p:nvPr/>
          </p:nvSpPr>
          <p:spPr>
            <a:xfrm>
              <a:off x="680346" y="3232058"/>
              <a:ext cx="514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80346" y="3848322"/>
              <a:ext cx="514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0346" y="4459487"/>
              <a:ext cx="514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80346" y="5080848"/>
              <a:ext cx="514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28651" y="5702209"/>
              <a:ext cx="569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10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6432" y="2620893"/>
              <a:ext cx="862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# of 6’s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39214" y="2030957"/>
            <a:ext cx="877529" cy="3450648"/>
            <a:chOff x="466839" y="2620893"/>
            <a:chExt cx="877529" cy="3450648"/>
          </a:xfrm>
        </p:grpSpPr>
        <p:sp>
          <p:nvSpPr>
            <p:cNvPr id="45" name="TextBox 44"/>
            <p:cNvSpPr txBox="1"/>
            <p:nvPr/>
          </p:nvSpPr>
          <p:spPr>
            <a:xfrm>
              <a:off x="680346" y="3232058"/>
              <a:ext cx="514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80346" y="3848322"/>
              <a:ext cx="514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80346" y="4459487"/>
              <a:ext cx="514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80346" y="5080848"/>
              <a:ext cx="514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28651" y="5702209"/>
              <a:ext cx="569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66839" y="2620893"/>
              <a:ext cx="877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# of 9’s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338428" y="2258701"/>
            <a:ext cx="862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8334" y="5869858"/>
            <a:ext cx="347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There are two blocks per ensemble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5818239" y="5365980"/>
            <a:ext cx="876358" cy="5849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232787" y="4689987"/>
            <a:ext cx="3436374" cy="79161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95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p:sp>
        <p:nvSpPr>
          <p:cNvPr id="98" name="Slide Number Placeholder 9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36859" y="2105861"/>
                <a:ext cx="3408112" cy="5862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𝐶𝑒𝑛𝑡𝑒𝑟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𝑀𝑎𝑠𝑠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+2)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859" y="2105861"/>
                <a:ext cx="3408112" cy="5862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912910" y="4312867"/>
                <a:ext cx="4856009" cy="5913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𝐶𝑒𝑛𝑡𝑒𝑟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𝑀𝑎𝑠𝑠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19.5+3(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+4)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910" y="4312867"/>
                <a:ext cx="4856009" cy="5913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62190" y="1466883"/>
            <a:ext cx="6157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Jenga 14 Block Cantilever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62190" y="3682551"/>
            <a:ext cx="6157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Jenga 15 Block Cantilever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33636" y="2860763"/>
                <a:ext cx="2814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𝐸𝑛𝑠𝑒𝑚𝑏𝑙𝑒𝑠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636" y="2860763"/>
                <a:ext cx="2814553" cy="276999"/>
              </a:xfrm>
              <a:prstGeom prst="rect">
                <a:avLst/>
              </a:prstGeom>
              <a:blipFill>
                <a:blip r:embed="rId4"/>
                <a:stretch>
                  <a:fillRect l="-866" t="-2174" r="-15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933636" y="5134655"/>
                <a:ext cx="2814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𝐸𝑛𝑠𝑒𝑚𝑏𝑙𝑒𝑠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636" y="5134655"/>
                <a:ext cx="2814553" cy="276999"/>
              </a:xfrm>
              <a:prstGeom prst="rect">
                <a:avLst/>
              </a:prstGeom>
              <a:blipFill>
                <a:blip r:embed="rId5"/>
                <a:stretch>
                  <a:fillRect l="-866" t="-2174" r="-15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946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p:sp>
        <p:nvSpPr>
          <p:cNvPr id="98" name="Slide Number Placeholder 9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8965" y="1791348"/>
            <a:ext cx="3737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Jenga 14 Block Cantilever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26050" y="1791348"/>
            <a:ext cx="3554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Jenga 15 Block Cantilever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3722" y="2365841"/>
            <a:ext cx="4359018" cy="2755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261" y="2365841"/>
            <a:ext cx="4352921" cy="27556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24716" y="5433021"/>
            <a:ext cx="5294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Because the center-of-mass in the X &amp; Y dimensions are closer in a 15 block cantilever, it seems to tip over more easily than a 14 block cantilever</a:t>
            </a:r>
          </a:p>
        </p:txBody>
      </p:sp>
      <p:cxnSp>
        <p:nvCxnSpPr>
          <p:cNvPr id="8" name="Straight Arrow Connector 7"/>
          <p:cNvCxnSpPr>
            <a:stCxn id="4" idx="0"/>
          </p:cNvCxnSpPr>
          <p:nvPr/>
        </p:nvCxnSpPr>
        <p:spPr>
          <a:xfrm flipV="1">
            <a:off x="4572001" y="3743656"/>
            <a:ext cx="1885949" cy="16893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218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275" y="985781"/>
            <a:ext cx="4098937" cy="18068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9904" y="999497"/>
            <a:ext cx="30625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Carl Friedrich Gauss</a:t>
            </a:r>
          </a:p>
          <a:p>
            <a:pPr algn="ctr"/>
            <a:r>
              <a:rPr lang="en-US" sz="2000" dirty="0"/>
              <a:t>(1777 – 1855)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81962" y="2048148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Sum the numbers from 1 to 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78008" y="321818"/>
            <a:ext cx="4242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 Shortcut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416908" y="3183946"/>
          <a:ext cx="609600" cy="29527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369931"/>
              </p:ext>
            </p:extLst>
          </p:nvPr>
        </p:nvGraphicFramePr>
        <p:xfrm>
          <a:off x="2594919" y="3161635"/>
          <a:ext cx="1219200" cy="17602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584" y="5142406"/>
            <a:ext cx="2146342" cy="82066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209535" y="6054811"/>
            <a:ext cx="2998573" cy="453477"/>
            <a:chOff x="4209535" y="6054811"/>
            <a:chExt cx="2998573" cy="453477"/>
          </a:xfrm>
        </p:grpSpPr>
        <p:sp>
          <p:nvSpPr>
            <p:cNvPr id="15" name="TextBox 14"/>
            <p:cNvSpPr txBox="1"/>
            <p:nvPr/>
          </p:nvSpPr>
          <p:spPr>
            <a:xfrm>
              <a:off x="4209535" y="6138956"/>
              <a:ext cx="2924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 55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4300151" y="6054811"/>
              <a:ext cx="29079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245707" y="3196281"/>
            <a:ext cx="4654379" cy="1811979"/>
            <a:chOff x="3245707" y="3196281"/>
            <a:chExt cx="4654379" cy="1811979"/>
          </a:xfrm>
        </p:grpSpPr>
        <p:sp>
          <p:nvSpPr>
            <p:cNvPr id="11" name="TextBox 10"/>
            <p:cNvSpPr txBox="1"/>
            <p:nvPr/>
          </p:nvSpPr>
          <p:spPr>
            <a:xfrm>
              <a:off x="4176583" y="3484606"/>
              <a:ext cx="3723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 matched rows that each sum to 10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76584" y="4313506"/>
              <a:ext cx="2924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row that is = 10 / 2 = 5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76584" y="4638928"/>
              <a:ext cx="2924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row that is = n = 10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10681" y="3196281"/>
              <a:ext cx="0" cy="988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245708" y="4493741"/>
              <a:ext cx="864973" cy="41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245707" y="4802660"/>
              <a:ext cx="864973" cy="41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>
            <a:off x="4394275" y="3788229"/>
            <a:ext cx="409954" cy="158931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595257" y="4638928"/>
            <a:ext cx="312057" cy="8619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907314" y="4921855"/>
            <a:ext cx="166915" cy="5282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06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Cantilever Building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105" y="1468581"/>
            <a:ext cx="6459866" cy="43065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8032" y="1709571"/>
            <a:ext cx="5874385" cy="44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4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09702" y="1258077"/>
            <a:ext cx="2761453" cy="197182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13</a:t>
            </a:r>
            <a:r>
              <a:rPr lang="en-US" sz="3200" dirty="0">
                <a:latin typeface="+mn-lt"/>
              </a:rPr>
              <a:t> Block Jenga Cantilever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(with missing middle)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36" y="778279"/>
            <a:ext cx="5578072" cy="557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62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73" y="1802836"/>
            <a:ext cx="6005854" cy="3543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05" y="1105190"/>
            <a:ext cx="7676190" cy="4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3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42" y="467339"/>
            <a:ext cx="7092540" cy="22979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724" y="3252788"/>
            <a:ext cx="56673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26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65" y="1825625"/>
            <a:ext cx="4402567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Looping with </a:t>
            </a:r>
            <a:r>
              <a:rPr lang="en-US" sz="2400" b="1" dirty="0">
                <a:solidFill>
                  <a:srgbClr val="0070C0"/>
                </a:solidFill>
              </a:rPr>
              <a:t>for()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70C0"/>
                </a:solidFill>
              </a:rPr>
              <a:t>while() </a:t>
            </a:r>
            <a:r>
              <a:rPr lang="en-US" sz="2400" dirty="0"/>
              <a:t>statements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a </a:t>
            </a:r>
            <a:r>
              <a:rPr lang="en-US" sz="2400" b="1" dirty="0">
                <a:solidFill>
                  <a:srgbClr val="0070C0"/>
                </a:solidFill>
              </a:rPr>
              <a:t>class</a:t>
            </a:r>
            <a:r>
              <a:rPr lang="en-US" sz="2400" dirty="0"/>
              <a:t> to group data elements and 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Identity = “</a:t>
            </a:r>
            <a:r>
              <a:rPr lang="en-US" sz="2400" dirty="0">
                <a:solidFill>
                  <a:srgbClr val="FF0000"/>
                </a:solidFill>
              </a:rPr>
              <a:t>is-a</a:t>
            </a:r>
            <a:r>
              <a:rPr lang="en-US" sz="2400" dirty="0"/>
              <a:t>” while ownership (contains) = “</a:t>
            </a:r>
            <a:r>
              <a:rPr lang="en-US" sz="2400" dirty="0">
                <a:solidFill>
                  <a:srgbClr val="FF0000"/>
                </a:solidFill>
              </a:rPr>
              <a:t>has-a</a:t>
            </a:r>
            <a:r>
              <a:rPr lang="en-US" sz="2400" dirty="0"/>
              <a:t>”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vector&lt;&gt;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template is a flexible container of similar types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SciComp often involves </a:t>
            </a:r>
            <a:r>
              <a:rPr lang="en-US" sz="2400" b="1" i="1" dirty="0"/>
              <a:t>simulating</a:t>
            </a:r>
            <a:r>
              <a:rPr lang="en-US" sz="2400" dirty="0"/>
              <a:t> the real world before spending $$$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Developing a </a:t>
            </a:r>
            <a:r>
              <a:rPr lang="en-US" sz="2400" b="1" dirty="0">
                <a:solidFill>
                  <a:srgbClr val="FF0000"/>
                </a:solidFill>
              </a:rPr>
              <a:t>functional equation</a:t>
            </a:r>
            <a:r>
              <a:rPr lang="en-US" sz="2400" dirty="0"/>
              <a:t> can often produce the answer faster than looping to calculate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complex construction of objects balances on its </a:t>
            </a:r>
            <a:r>
              <a:rPr lang="en-US" sz="2400" b="1" dirty="0">
                <a:solidFill>
                  <a:srgbClr val="0070C0"/>
                </a:solidFill>
              </a:rPr>
              <a:t>virtual center of mass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Cantilever designs can reduce load on external walls to increase building </a:t>
            </a:r>
            <a:r>
              <a:rPr lang="en-US" sz="2400" b="1" dirty="0">
                <a:solidFill>
                  <a:srgbClr val="00B050"/>
                </a:solidFill>
              </a:rPr>
              <a:t>survivability</a:t>
            </a:r>
            <a:r>
              <a:rPr lang="en-US" sz="2400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407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1 – Gaussian Summation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3864770" cy="298926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Write a C++ console application to display the sum of the first </a:t>
            </a:r>
            <a:r>
              <a:rPr lang="en-US" sz="2400" b="1" dirty="0"/>
              <a:t>1,000</a:t>
            </a:r>
            <a:r>
              <a:rPr lang="en-US" sz="2400" dirty="0"/>
              <a:t> natural numbers using two different methods: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simple</a:t>
            </a:r>
            <a:r>
              <a:rPr lang="en-US" sz="2000" b="1" dirty="0">
                <a:solidFill>
                  <a:srgbClr val="0070C0"/>
                </a:solidFill>
              </a:rPr>
              <a:t> for()</a:t>
            </a:r>
            <a:r>
              <a:rPr lang="en-US" sz="2000" dirty="0"/>
              <a:t> loop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functional equation for Gaussian summation: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1403824" y="4950620"/>
                <a:ext cx="1938416" cy="756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824" y="4950620"/>
                <a:ext cx="1938416" cy="7561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869" y="1904018"/>
            <a:ext cx="3257124" cy="393956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473245" y="2942303"/>
            <a:ext cx="4565854" cy="877529"/>
            <a:chOff x="3473245" y="2942303"/>
            <a:chExt cx="4565854" cy="877529"/>
          </a:xfrm>
        </p:grpSpPr>
        <p:sp>
          <p:nvSpPr>
            <p:cNvPr id="6" name="Rectangle 5"/>
            <p:cNvSpPr/>
            <p:nvPr/>
          </p:nvSpPr>
          <p:spPr>
            <a:xfrm>
              <a:off x="5038724" y="2942303"/>
              <a:ext cx="3000375" cy="4350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473245" y="3155950"/>
              <a:ext cx="1514680" cy="66388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36189" y="3528091"/>
            <a:ext cx="4602910" cy="1686604"/>
            <a:chOff x="3436189" y="3528091"/>
            <a:chExt cx="4602910" cy="1686604"/>
          </a:xfrm>
        </p:grpSpPr>
        <p:sp>
          <p:nvSpPr>
            <p:cNvPr id="16" name="Rectangle 15"/>
            <p:cNvSpPr/>
            <p:nvPr/>
          </p:nvSpPr>
          <p:spPr>
            <a:xfrm>
              <a:off x="5038725" y="3528091"/>
              <a:ext cx="3000374" cy="4350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3436189" y="3745630"/>
              <a:ext cx="1551736" cy="146906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915" y="4950620"/>
            <a:ext cx="4809524" cy="1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2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193" y="1067112"/>
            <a:ext cx="1990278" cy="73136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6119" y="1248129"/>
            <a:ext cx="3155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Sum of first </a:t>
            </a:r>
            <a:r>
              <a:rPr lang="en-US" sz="2000" b="1" dirty="0"/>
              <a:t>n</a:t>
            </a:r>
          </a:p>
          <a:p>
            <a:r>
              <a:rPr lang="en-US" sz="2000" i="1" dirty="0"/>
              <a:t>natural</a:t>
            </a:r>
            <a:r>
              <a:rPr lang="en-US" sz="2000" dirty="0"/>
              <a:t> numbers: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6119" y="2161136"/>
            <a:ext cx="3155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Sum of </a:t>
            </a:r>
            <a:r>
              <a:rPr lang="en-US" sz="2000" u="sng" dirty="0"/>
              <a:t>squares</a:t>
            </a:r>
            <a:r>
              <a:rPr lang="en-US" sz="2000" dirty="0"/>
              <a:t> of first </a:t>
            </a:r>
            <a:r>
              <a:rPr lang="en-US" sz="2000" b="1" dirty="0"/>
              <a:t>n </a:t>
            </a:r>
            <a:r>
              <a:rPr lang="en-US" sz="2000" i="1" dirty="0"/>
              <a:t>natural</a:t>
            </a:r>
            <a:r>
              <a:rPr lang="en-US" sz="2000" dirty="0"/>
              <a:t> numbers: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609" y="3677530"/>
            <a:ext cx="5246491" cy="761029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021492" y="3069259"/>
          <a:ext cx="1828800" cy="324802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n^2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78008" y="321818"/>
            <a:ext cx="4242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Another Shortcut</a:t>
            </a:r>
          </a:p>
        </p:txBody>
      </p:sp>
      <p:sp>
        <p:nvSpPr>
          <p:cNvPr id="2" name="Rectangle 1"/>
          <p:cNvSpPr/>
          <p:nvPr/>
        </p:nvSpPr>
        <p:spPr>
          <a:xfrm>
            <a:off x="7086600" y="3677530"/>
            <a:ext cx="1541206" cy="761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24664" y="2605262"/>
            <a:ext cx="3543949" cy="10154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87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25" y="1548882"/>
            <a:ext cx="2788095" cy="27940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6839" y="1680542"/>
            <a:ext cx="3769175" cy="2530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772" y="2187842"/>
            <a:ext cx="3249409" cy="43101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227" y="2617499"/>
            <a:ext cx="5159846" cy="3873903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Cantilever Building Design</a:t>
            </a:r>
          </a:p>
        </p:txBody>
      </p:sp>
    </p:spTree>
    <p:extLst>
      <p:ext uri="{BB962C8B-B14F-4D97-AF65-F5344CB8AC3E}">
        <p14:creationId xmlns:p14="http://schemas.microsoft.com/office/powerpoint/2010/main" val="78864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Jenga Block Dimensions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2925" y="1669918"/>
            <a:ext cx="7713682" cy="4364410"/>
            <a:chOff x="578644" y="1762125"/>
            <a:chExt cx="7713682" cy="43644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675" y="1762125"/>
              <a:ext cx="7440651" cy="3886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78644" y="5757203"/>
              <a:ext cx="3364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Leslie Scott created Jenga in 1983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766" y="4162035"/>
            <a:ext cx="3238307" cy="19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Jenga Block Dimensions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628650" y="2266911"/>
            <a:ext cx="3371852" cy="1612537"/>
            <a:chOff x="628650" y="2266911"/>
            <a:chExt cx="3371852" cy="1612537"/>
          </a:xfrm>
        </p:grpSpPr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087947" y="3694472"/>
              <a:ext cx="704234" cy="3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1506182" y="3510116"/>
              <a:ext cx="2285999" cy="369332"/>
              <a:chOff x="1506182" y="3510116"/>
              <a:chExt cx="2285999" cy="36933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210416" y="3510116"/>
                <a:ext cx="877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15</a:t>
                </a:r>
              </a:p>
            </p:txBody>
          </p:sp>
          <p:cxnSp>
            <p:nvCxnSpPr>
              <p:cNvPr id="9" name="Straight Arrow Connector 8"/>
              <p:cNvCxnSpPr>
                <a:stCxn id="6" idx="1"/>
              </p:cNvCxnSpPr>
              <p:nvPr/>
            </p:nvCxnSpPr>
            <p:spPr>
              <a:xfrm flipH="1" flipV="1">
                <a:off x="1506182" y="3694472"/>
                <a:ext cx="704234" cy="31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3128503" y="3694472"/>
                <a:ext cx="663678" cy="31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>
              <a:off x="628650" y="3052916"/>
              <a:ext cx="877531" cy="457200"/>
              <a:chOff x="628650" y="3052916"/>
              <a:chExt cx="877531" cy="457200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628650" y="3096850"/>
                <a:ext cx="877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 flipV="1">
                <a:off x="1379439" y="3052916"/>
                <a:ext cx="1383" cy="4572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1506181" y="3052916"/>
              <a:ext cx="2286000" cy="457200"/>
              <a:chOff x="1506181" y="3052916"/>
              <a:chExt cx="2286000" cy="4572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506181" y="3052916"/>
                <a:ext cx="22860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16-Point Star 21"/>
              <p:cNvSpPr/>
              <p:nvPr/>
            </p:nvSpPr>
            <p:spPr>
              <a:xfrm>
                <a:off x="2534881" y="3167216"/>
                <a:ext cx="228600" cy="228600"/>
              </a:xfrm>
              <a:prstGeom prst="star16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2692921" y="2266911"/>
              <a:ext cx="1307581" cy="909006"/>
              <a:chOff x="2692921" y="2266911"/>
              <a:chExt cx="1307581" cy="909006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920181" y="2266911"/>
                <a:ext cx="1080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(7.5, 1.5)</a:t>
                </a:r>
              </a:p>
            </p:txBody>
          </p:sp>
          <p:cxnSp>
            <p:nvCxnSpPr>
              <p:cNvPr id="24" name="Straight Arrow Connector 23"/>
              <p:cNvCxnSpPr>
                <a:endCxn id="22" idx="15"/>
              </p:cNvCxnSpPr>
              <p:nvPr/>
            </p:nvCxnSpPr>
            <p:spPr>
              <a:xfrm flipH="1">
                <a:off x="2692921" y="2588901"/>
                <a:ext cx="288103" cy="58701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/>
          <p:cNvGrpSpPr/>
          <p:nvPr/>
        </p:nvGrpSpPr>
        <p:grpSpPr>
          <a:xfrm>
            <a:off x="6143293" y="4512851"/>
            <a:ext cx="877531" cy="369332"/>
            <a:chOff x="2312219" y="2884582"/>
            <a:chExt cx="877531" cy="369332"/>
          </a:xfrm>
        </p:grpSpPr>
        <p:sp>
          <p:nvSpPr>
            <p:cNvPr id="86" name="TextBox 85"/>
            <p:cNvSpPr txBox="1"/>
            <p:nvPr/>
          </p:nvSpPr>
          <p:spPr>
            <a:xfrm>
              <a:off x="2312219" y="2884582"/>
              <a:ext cx="877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H="1">
              <a:off x="2509553" y="2884582"/>
              <a:ext cx="481646" cy="4836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5437212" y="2157197"/>
            <a:ext cx="877531" cy="2286001"/>
            <a:chOff x="628650" y="2208726"/>
            <a:chExt cx="877531" cy="2286001"/>
          </a:xfrm>
        </p:grpSpPr>
        <p:sp>
          <p:nvSpPr>
            <p:cNvPr id="84" name="TextBox 83"/>
            <p:cNvSpPr txBox="1"/>
            <p:nvPr/>
          </p:nvSpPr>
          <p:spPr>
            <a:xfrm>
              <a:off x="628650" y="3096850"/>
              <a:ext cx="877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15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 flipV="1">
              <a:off x="1399258" y="2208726"/>
              <a:ext cx="0" cy="22860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 rot="16200000">
            <a:off x="5439058" y="3052916"/>
            <a:ext cx="2286000" cy="457200"/>
            <a:chOff x="1506181" y="3052916"/>
            <a:chExt cx="2286000" cy="457200"/>
          </a:xfrm>
        </p:grpSpPr>
        <p:sp>
          <p:nvSpPr>
            <p:cNvPr id="82" name="Rectangle 81"/>
            <p:cNvSpPr/>
            <p:nvPr/>
          </p:nvSpPr>
          <p:spPr>
            <a:xfrm>
              <a:off x="1506181" y="3052916"/>
              <a:ext cx="22860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16-Point Star 82"/>
            <p:cNvSpPr/>
            <p:nvPr/>
          </p:nvSpPr>
          <p:spPr>
            <a:xfrm>
              <a:off x="2534881" y="3167216"/>
              <a:ext cx="228600" cy="228600"/>
            </a:xfrm>
            <a:prstGeom prst="star16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662881" y="2404235"/>
            <a:ext cx="1537815" cy="796458"/>
            <a:chOff x="2020650" y="3754293"/>
            <a:chExt cx="1537815" cy="796458"/>
          </a:xfrm>
        </p:grpSpPr>
        <p:sp>
          <p:nvSpPr>
            <p:cNvPr id="80" name="TextBox 79"/>
            <p:cNvSpPr txBox="1"/>
            <p:nvPr/>
          </p:nvSpPr>
          <p:spPr>
            <a:xfrm>
              <a:off x="2478144" y="3754293"/>
              <a:ext cx="1080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(1.5, 7.5)</a:t>
              </a:r>
            </a:p>
          </p:txBody>
        </p:sp>
        <p:cxnSp>
          <p:nvCxnSpPr>
            <p:cNvPr id="81" name="Straight Arrow Connector 80"/>
            <p:cNvCxnSpPr>
              <a:endCxn id="83" idx="4"/>
            </p:cNvCxnSpPr>
            <p:nvPr/>
          </p:nvCxnSpPr>
          <p:spPr>
            <a:xfrm flipH="1">
              <a:off x="2020650" y="4063761"/>
              <a:ext cx="564418" cy="4869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/>
          <p:cNvSpPr txBox="1"/>
          <p:nvPr/>
        </p:nvSpPr>
        <p:spPr>
          <a:xfrm>
            <a:off x="1002890" y="4552586"/>
            <a:ext cx="356911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Center of Mass = </a:t>
            </a:r>
            <a:r>
              <a:rPr lang="en-US" sz="2400" b="1" dirty="0"/>
              <a:t>Average</a:t>
            </a:r>
            <a:r>
              <a:rPr lang="en-US" sz="2400" dirty="0"/>
              <a:t> of All Corner Coordinates</a:t>
            </a:r>
          </a:p>
          <a:p>
            <a:pPr algn="ctr"/>
            <a:r>
              <a:rPr lang="en-US" sz="2400" dirty="0"/>
              <a:t>(in both x &amp; y dimensions)</a:t>
            </a:r>
          </a:p>
        </p:txBody>
      </p:sp>
      <p:sp>
        <p:nvSpPr>
          <p:cNvPr id="98" name="Slide Number Placeholder 9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506181" y="1365211"/>
            <a:ext cx="0" cy="2157605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1506180" y="3504898"/>
            <a:ext cx="3119874" cy="8001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60985" y="1028986"/>
            <a:ext cx="49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y+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27457" y="3306915"/>
            <a:ext cx="49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x+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8261" y="3694782"/>
            <a:ext cx="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(0,0)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194619" y="3511508"/>
            <a:ext cx="278379" cy="18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353457" y="1799303"/>
            <a:ext cx="2" cy="2635130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6353458" y="4416516"/>
            <a:ext cx="873841" cy="2787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108263" y="1424409"/>
            <a:ext cx="49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y+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33640" y="4211502"/>
            <a:ext cx="49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x+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41889" y="4612749"/>
            <a:ext cx="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(0,0)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6048247" y="4429475"/>
            <a:ext cx="278379" cy="18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431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Ensemble</a:t>
            </a: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2883243" y="4867837"/>
            <a:ext cx="874281" cy="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45806" y="4683481"/>
            <a:ext cx="53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463744" y="4867837"/>
            <a:ext cx="929959" cy="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488312" y="4201033"/>
            <a:ext cx="877531" cy="457200"/>
            <a:chOff x="628650" y="3052916"/>
            <a:chExt cx="877531" cy="457200"/>
          </a:xfrm>
        </p:grpSpPr>
        <p:sp>
          <p:nvSpPr>
            <p:cNvPr id="17" name="TextBox 16"/>
            <p:cNvSpPr txBox="1"/>
            <p:nvPr/>
          </p:nvSpPr>
          <p:spPr>
            <a:xfrm>
              <a:off x="628650" y="3096850"/>
              <a:ext cx="877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1379439" y="3052916"/>
              <a:ext cx="1383" cy="45720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1471524" y="4201033"/>
            <a:ext cx="2286000" cy="4572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7" name="Group 76"/>
          <p:cNvGrpSpPr/>
          <p:nvPr/>
        </p:nvGrpSpPr>
        <p:grpSpPr>
          <a:xfrm>
            <a:off x="468630" y="1915187"/>
            <a:ext cx="877531" cy="2286001"/>
            <a:chOff x="628650" y="2208726"/>
            <a:chExt cx="877531" cy="2286001"/>
          </a:xfrm>
        </p:grpSpPr>
        <p:sp>
          <p:nvSpPr>
            <p:cNvPr id="84" name="TextBox 83"/>
            <p:cNvSpPr txBox="1"/>
            <p:nvPr/>
          </p:nvSpPr>
          <p:spPr>
            <a:xfrm>
              <a:off x="628650" y="3096850"/>
              <a:ext cx="877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15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 flipV="1">
              <a:off x="1399258" y="2208726"/>
              <a:ext cx="0" cy="22860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 rot="16200000">
            <a:off x="557124" y="2829433"/>
            <a:ext cx="2286000" cy="4572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16-Point Star 30"/>
          <p:cNvSpPr/>
          <p:nvPr/>
        </p:nvSpPr>
        <p:spPr>
          <a:xfrm rot="16200000">
            <a:off x="1999746" y="3545055"/>
            <a:ext cx="228600" cy="228600"/>
          </a:xfrm>
          <a:prstGeom prst="star1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657518" y="2737209"/>
            <a:ext cx="10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(4.5, 6.0)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2200024" y="3046677"/>
            <a:ext cx="564418" cy="486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897105" y="1915187"/>
            <a:ext cx="356386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Center of Mass = </a:t>
            </a:r>
            <a:r>
              <a:rPr lang="en-US" sz="2400" b="1" dirty="0"/>
              <a:t>Average</a:t>
            </a:r>
            <a:r>
              <a:rPr lang="en-US" sz="2400" dirty="0"/>
              <a:t> of All Corner Coordinates</a:t>
            </a:r>
          </a:p>
          <a:p>
            <a:pPr algn="ctr"/>
            <a:r>
              <a:rPr lang="en-US" sz="2400" dirty="0"/>
              <a:t>(in both x &amp; y dimensions)</a:t>
            </a:r>
          </a:p>
        </p:txBody>
      </p:sp>
      <p:sp>
        <p:nvSpPr>
          <p:cNvPr id="20" name="16-Point Star 19"/>
          <p:cNvSpPr/>
          <p:nvPr/>
        </p:nvSpPr>
        <p:spPr>
          <a:xfrm>
            <a:off x="1603632" y="2945068"/>
            <a:ext cx="228600" cy="228600"/>
          </a:xfrm>
          <a:prstGeom prst="star16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16-Point Star 20"/>
          <p:cNvSpPr/>
          <p:nvPr/>
        </p:nvSpPr>
        <p:spPr>
          <a:xfrm>
            <a:off x="2500224" y="4340307"/>
            <a:ext cx="228600" cy="228600"/>
          </a:xfrm>
          <a:prstGeom prst="star16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471523" y="1584311"/>
            <a:ext cx="2" cy="308783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1471524" y="4654233"/>
            <a:ext cx="2621153" cy="3006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26329" y="1278673"/>
            <a:ext cx="49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y+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002519" y="4444381"/>
            <a:ext cx="49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x+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3605" y="4844116"/>
            <a:ext cx="62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(0,0)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159963" y="4660842"/>
            <a:ext cx="278379" cy="182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911" y="3686725"/>
            <a:ext cx="3810252" cy="148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96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3207</TotalTime>
  <Words>930</Words>
  <Application>Microsoft Office PowerPoint</Application>
  <PresentationFormat>On-screen Show (4:3)</PresentationFormat>
  <Paragraphs>305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Goals</vt:lpstr>
      <vt:lpstr>PowerPoint Presentation</vt:lpstr>
      <vt:lpstr>Lab 1 – Gaussian Summation</vt:lpstr>
      <vt:lpstr>PowerPoint Presentation</vt:lpstr>
      <vt:lpstr>Cantilever Building Design</vt:lpstr>
      <vt:lpstr>PowerPoint Presentation</vt:lpstr>
      <vt:lpstr>Jenga Block Dimensions</vt:lpstr>
      <vt:lpstr>1st Ensemble</vt:lpstr>
      <vt:lpstr>2nd Ensemble</vt:lpstr>
      <vt:lpstr>How many 2-block ensembles can be balanced on a vertical base?</vt:lpstr>
      <vt:lpstr>C++ Class Hierarchy</vt:lpstr>
      <vt:lpstr>C++ Class Hierarchy</vt:lpstr>
      <vt:lpstr>Header and Source File Dependency</vt:lpstr>
      <vt:lpstr>PowerPoint Presentation</vt:lpstr>
      <vt:lpstr>The Center of Mass is a Mean</vt:lpstr>
      <vt:lpstr>A while() Loop</vt:lpstr>
      <vt:lpstr>14 Block Jenga Cantilever</vt:lpstr>
      <vt:lpstr>14 Block Jenga Cantilever</vt:lpstr>
      <vt:lpstr>14 Block Jenga Cantilever</vt:lpstr>
      <vt:lpstr>Lab 2 15 Block Jenga Cantilever</vt:lpstr>
      <vt:lpstr>15 Block Jenga Cantilever</vt:lpstr>
      <vt:lpstr>15 Block Jenga Cantilever</vt:lpstr>
      <vt:lpstr>Functional Equation</vt:lpstr>
      <vt:lpstr>Functional Equation – 14 Block Cantilever</vt:lpstr>
      <vt:lpstr>Functional Equation – 14 Block Cantilever</vt:lpstr>
      <vt:lpstr>Functional Equation – 14 Block Cantilever</vt:lpstr>
      <vt:lpstr>Functional Equations</vt:lpstr>
      <vt:lpstr>Functional Equations</vt:lpstr>
      <vt:lpstr>Cantilever Building Design</vt:lpstr>
      <vt:lpstr>13 Block Jenga Cantilever (with missing middle)</vt:lpstr>
      <vt:lpstr>PowerPoint Presentation</vt:lpstr>
      <vt:lpstr>PowerPoint Presentation</vt:lpstr>
      <vt:lpstr>Now you know…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525</cp:revision>
  <cp:lastPrinted>2015-06-01T00:45:11Z</cp:lastPrinted>
  <dcterms:created xsi:type="dcterms:W3CDTF">2014-09-21T17:58:26Z</dcterms:created>
  <dcterms:modified xsi:type="dcterms:W3CDTF">2016-07-20T03:17:59Z</dcterms:modified>
</cp:coreProperties>
</file>